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58" r:id="rId6"/>
    <p:sldId id="264" r:id="rId7"/>
    <p:sldId id="262" r:id="rId8"/>
    <p:sldId id="263" r:id="rId9"/>
    <p:sldId id="257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250B59-81A0-4868-9D15-EED5A869F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4A66B2E-9B68-42F6-AD2A-1EDC3A5D6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8BBAE06-F125-4472-A95C-F37A9CAFB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D0AE361-8595-45EF-AB7E-4256998E2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BA71F07-617F-442B-959D-6761182A1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6174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0DF30CC-13A3-40CD-9933-AB7042556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EF316F8E-CC9A-4ABC-B8CB-29CF8E664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CD047BD-1F67-47B0-A357-D071F743F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339E724-35B0-4CA9-B070-AF58C0DCB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AA9FAC5-5034-40C5-8C04-10FA9ECDD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5258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6F6566E7-656F-40E2-AA16-78AB70225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DD7B9CB-82A4-4122-851E-DCC04ED12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2C494E7-551A-49E3-9128-861884C99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5D03427-E37B-4455-BACE-C30AE9CBD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ABDF125-FC61-4F6F-B591-D4A3B2E79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1982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0A29D15-9B61-4EA2-9BE4-68758891C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B3BCE56-0E0A-4EF9-A9E6-8E1B12484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01EA6CB-096B-4EAD-8BE3-3671836D9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F2DD8C6-0A82-4FD6-9833-F151CE2A6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C7EE1F4-914E-47C7-987E-21F983615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0236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74084CA-2D07-4795-A277-7102A1416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49ABDF1-3959-4128-B301-7524BDD2A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0E82CAB-00BD-406E-9D57-47EBE306D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7F4369F-B328-401F-8CA8-FDA87883F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ACA17BE-D2C4-4555-9517-A72150B5A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0294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170844-5E3C-436C-A5E1-47821796A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649D62A-83EA-4721-9F5C-3CC9D408A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17326B6-2F68-4CA1-8AB8-F53983C5A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C71B789-EC9C-4BE2-A288-AC62FF54C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C3684CE-9E27-45AA-BEFD-B487E6CD4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CC22E45-ADF2-4BE4-AE5D-85F5D2641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584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4B3BA6-7218-49B6-8A6C-886E86FE4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5CA659F-8F3C-4697-B299-730EA9789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1548FF3-B7CF-4D44-852A-CD76E561D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EB43FDB-939C-49FB-9B17-9AFB8DF7D5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2D387A3-3D56-4F58-AFA4-81F95EFF5A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9D303155-E4D0-4EB8-AB47-EB77EBDBE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3C957222-CFC9-4A44-ABA6-2FFFEB28D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5FEE895-4921-42B4-93E8-514E717D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1803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1FBC05-D686-4FDC-8454-570D775D7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2C46BAF-8F51-43EA-A6AB-651328E16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B6DB598-B2D4-4461-AC38-866C73243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A1FF0E44-26F7-4E6B-A7D8-8E87B2CEB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6974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4312DC9-6E26-478C-B275-7013C1037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51957BB-049E-4000-A92B-16A574A06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472CF48-9163-4BDF-8C0A-BF566A5F8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891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FBC41C-0C56-4455-99C3-4A73CFA02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940163F-0D16-49AA-AB0E-11CC0CDF7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080BB0B-A0F3-4A6C-8463-A1F67F6D1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A626850-4700-43AF-B257-B90D41808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C8094B1-3A88-4E5B-8ADD-3EB55755F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8842C51-C7C3-4540-BFA6-5B462BB53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9032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4D3C25A-7A21-4D27-8074-8BCAD5356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39E4448C-BEE1-400A-8BB1-C7EEE46C94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76332141-6A5D-4C14-8381-17D898655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63AE868-CBE4-44E6-8771-EA13C7D48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9B74-CB81-464D-B38C-413CEE06F5D6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259FA9E-88DD-4D0C-BF00-61CE23EF5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2C99551-DD01-4F81-85AA-4B797E740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69B0C-3F7B-40B7-AB14-E036D8BE56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72967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719882D-A4D4-4B61-A04C-1BFEB777F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10592AB-B64D-4CB8-A14A-A65E86824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1AB3959-B3A3-4439-9CE7-770A8E6D81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BE119B74-CB81-464D-B38C-413CEE06F5D6}" type="datetimeFigureOut">
              <a:rPr lang="hu-HU" smtClean="0"/>
              <a:pPr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C5E23C7-1FEC-4D79-812D-A6B1DC543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05AA647-D027-4950-846F-D088F54BA6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BE69B0C-3F7B-40B7-AB14-E036D8BE56FE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8836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3F0B4E-AFEC-4A6A-A121-825432089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893219"/>
            <a:ext cx="10668000" cy="1071563"/>
          </a:xfrm>
          <a:solidFill>
            <a:schemeClr val="bg1">
              <a:lumMod val="65000"/>
            </a:schemeClr>
          </a:solidFill>
        </p:spPr>
        <p:txBody>
          <a:bodyPr/>
          <a:lstStyle/>
          <a:p>
            <a:r>
              <a:rPr lang="hu-HU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Hunyadi János harcai a török ellen.</a:t>
            </a:r>
            <a:endParaRPr lang="hu-H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zövegdoboz 4">
            <a:extLst>
              <a:ext uri="{FF2B5EF4-FFF2-40B4-BE49-F238E27FC236}">
                <a16:creationId xmlns:a16="http://schemas.microsoft.com/office/drawing/2014/main" id="{8F975C24-4A13-4920-8460-1195CF32340C}"/>
              </a:ext>
            </a:extLst>
          </p:cNvPr>
          <p:cNvSpPr txBox="1"/>
          <p:nvPr/>
        </p:nvSpPr>
        <p:spPr>
          <a:xfrm>
            <a:off x="9643161" y="6488668"/>
            <a:ext cx="254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hu-H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Mester Johannes William</a:t>
            </a:r>
          </a:p>
        </p:txBody>
      </p:sp>
    </p:spTree>
    <p:extLst>
      <p:ext uri="{BB962C8B-B14F-4D97-AF65-F5344CB8AC3E}">
        <p14:creationId xmlns:p14="http://schemas.microsoft.com/office/powerpoint/2010/main" val="2605932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unyadi János, a zseniális hadvezér - Cultura.hu">
            <a:extLst>
              <a:ext uri="{FF2B5EF4-FFF2-40B4-BE49-F238E27FC236}">
                <a16:creationId xmlns:a16="http://schemas.microsoft.com/office/drawing/2014/main" id="{69DF5621-BD1A-4305-BE8F-1A2388E5B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1269" y="1409330"/>
            <a:ext cx="2572274" cy="4039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2709000"/>
            <a:ext cx="7920000" cy="1440000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hu-HU" sz="2000" dirty="0">
                <a:solidFill>
                  <a:schemeClr val="bg1"/>
                </a:solidFill>
              </a:rPr>
              <a:t>Hunyadi János egy kisnemesi családból származott, később </a:t>
            </a:r>
            <a:r>
              <a:rPr lang="hu-HU" sz="2000" b="1" dirty="0">
                <a:solidFill>
                  <a:schemeClr val="bg1"/>
                </a:solidFill>
              </a:rPr>
              <a:t>Luxemburgi Zsigmond seregében harcolt</a:t>
            </a:r>
            <a:r>
              <a:rPr lang="hu-HU" sz="2000" dirty="0">
                <a:solidFill>
                  <a:schemeClr val="bg1"/>
                </a:solidFill>
              </a:rPr>
              <a:t>. Szolgálataiért </a:t>
            </a:r>
            <a:r>
              <a:rPr lang="hu-HU" sz="2000" b="1" dirty="0">
                <a:solidFill>
                  <a:schemeClr val="bg1"/>
                </a:solidFill>
              </a:rPr>
              <a:t>nagy földbirtokokat kapott</a:t>
            </a:r>
            <a:r>
              <a:rPr lang="hu-HU" sz="2000" dirty="0">
                <a:solidFill>
                  <a:schemeClr val="bg1"/>
                </a:solidFill>
              </a:rPr>
              <a:t> az uralkodótól. Sok katonai harcmodort ismert és sok újítást vezetett a hadviselésbe. Például ismerte a török, huszita és lovagi harcmodort is.</a:t>
            </a:r>
          </a:p>
        </p:txBody>
      </p:sp>
      <p:pic>
        <p:nvPicPr>
          <p:cNvPr id="2050" name="Picture 2" descr="Hunyadi János – Wikipédia">
            <a:extLst>
              <a:ext uri="{FF2B5EF4-FFF2-40B4-BE49-F238E27FC236}">
                <a16:creationId xmlns:a16="http://schemas.microsoft.com/office/drawing/2014/main" id="{CD502F37-D34C-4B3F-88F1-D2B74D59C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4105" y="1067629"/>
            <a:ext cx="3946601" cy="4494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6003EB69-C548-4C29-863D-CFCEA8A74909}"/>
              </a:ext>
            </a:extLst>
          </p:cNvPr>
          <p:cNvSpPr txBox="1"/>
          <p:nvPr/>
        </p:nvSpPr>
        <p:spPr>
          <a:xfrm>
            <a:off x="9302300" y="5676471"/>
            <a:ext cx="17102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Hunyadi János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799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1002042"/>
            <a:ext cx="7920000" cy="1800000"/>
          </a:xfrm>
        </p:spPr>
        <p:txBody>
          <a:bodyPr>
            <a:noAutofit/>
          </a:bodyPr>
          <a:lstStyle/>
          <a:p>
            <a:r>
              <a:rPr lang="hu-HU" dirty="0"/>
              <a:t>Hunyadi úgy gondolta, hogy akkor vethetnek véget a török betöréseknek, ha azokat jelentősen visszaszorítják a Balkánon. Mivel a </a:t>
            </a:r>
            <a:r>
              <a:rPr lang="hu-HU" b="1" dirty="0"/>
              <a:t>törökök télen nem háborúznak</a:t>
            </a:r>
            <a:r>
              <a:rPr lang="hu-HU" dirty="0"/>
              <a:t>, ezért </a:t>
            </a:r>
            <a:r>
              <a:rPr lang="hu-HU" b="1" dirty="0"/>
              <a:t>azt tervezte, hogy ekkor csap le</a:t>
            </a:r>
            <a:r>
              <a:rPr lang="hu-HU" dirty="0"/>
              <a:t> rájuk. </a:t>
            </a:r>
            <a:r>
              <a:rPr lang="hu-HU" b="1" dirty="0"/>
              <a:t>1443-ban </a:t>
            </a:r>
            <a:r>
              <a:rPr lang="hu-HU" dirty="0"/>
              <a:t>került sor az úgy nevezett</a:t>
            </a:r>
            <a:r>
              <a:rPr lang="hu-HU" b="1" dirty="0"/>
              <a:t> téli hadjáratra (hosszú hadjárat)</a:t>
            </a:r>
            <a:r>
              <a:rPr lang="hu-HU" dirty="0"/>
              <a:t>. A hadjárat </a:t>
            </a:r>
            <a:r>
              <a:rPr lang="hu-HU" b="1" dirty="0"/>
              <a:t>célja Drinápoly</a:t>
            </a:r>
            <a:r>
              <a:rPr lang="hu-HU" dirty="0"/>
              <a:t> bevétele volt.  A törökök végül egy békeajánlatot tettek, ami később a </a:t>
            </a:r>
            <a:r>
              <a:rPr lang="hu-HU" b="1" dirty="0"/>
              <a:t>drinápolyi béke</a:t>
            </a:r>
            <a:r>
              <a:rPr lang="hu-HU" dirty="0"/>
              <a:t> lett, ez </a:t>
            </a:r>
            <a:r>
              <a:rPr lang="hu-HU" b="1" dirty="0"/>
              <a:t>garantált volna egy 10 éves békeidőszakot</a:t>
            </a:r>
            <a:r>
              <a:rPr lang="hu-HU" dirty="0"/>
              <a:t>. A békekötés után azonban I. Ulászló úgy döntött, hogy a </a:t>
            </a:r>
            <a:r>
              <a:rPr lang="hu-HU" b="1" dirty="0"/>
              <a:t>béke ellenére is folytatni kell a hadjáratot</a:t>
            </a:r>
            <a:r>
              <a:rPr lang="hu-HU" dirty="0"/>
              <a:t> és végül a magyar sereg </a:t>
            </a:r>
            <a:r>
              <a:rPr lang="hu-HU" b="1" dirty="0"/>
              <a:t>1444-ben vereséget szenvedett Várnán</a:t>
            </a:r>
            <a:r>
              <a:rPr lang="hu-HU" dirty="0"/>
              <a:t>, ahol az uralkodó is meghalt.</a:t>
            </a:r>
          </a:p>
        </p:txBody>
      </p:sp>
      <p:pic>
        <p:nvPicPr>
          <p:cNvPr id="3074" name="Picture 2" descr="Történelem 9. – V. A MAGYARSÁG TÖRTÉNETE A KEZDETEKTŐL 1490-IG – 47. Hunyadi  János török elleni harcai">
            <a:extLst>
              <a:ext uri="{FF2B5EF4-FFF2-40B4-BE49-F238E27FC236}">
                <a16:creationId xmlns:a16="http://schemas.microsoft.com/office/drawing/2014/main" id="{F34C6E18-93AC-4941-83ED-1A71641B4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00" y="3006449"/>
            <a:ext cx="5992520" cy="3629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unyadi János balkáni hadjáratai">
            <a:extLst>
              <a:ext uri="{FF2B5EF4-FFF2-40B4-BE49-F238E27FC236}">
                <a16:creationId xmlns:a16="http://schemas.microsoft.com/office/drawing/2014/main" id="{BD85F690-89D5-4AD9-9F50-9A7EE5EB5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860" y="3006449"/>
            <a:ext cx="5572940" cy="3629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52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713635"/>
            <a:ext cx="7920000" cy="1222714"/>
          </a:xfrm>
        </p:spPr>
        <p:txBody>
          <a:bodyPr/>
          <a:lstStyle/>
          <a:p>
            <a:r>
              <a:rPr lang="hu-HU" dirty="0"/>
              <a:t>A trónörökös a még kiskorú V. László lett, ezért </a:t>
            </a:r>
            <a:r>
              <a:rPr lang="hu-HU" b="1" dirty="0"/>
              <a:t>1446-ban Hunyadi Jánost kormányzónak</a:t>
            </a:r>
            <a:r>
              <a:rPr lang="hu-HU" dirty="0"/>
              <a:t> választották meg, ezt a szerepét 1453-ig töltötte be. A török hadsereg ugyanis 1453-ban elfoglalta Konstantinápolyt és </a:t>
            </a:r>
            <a:r>
              <a:rPr lang="hu-HU" b="1" dirty="0"/>
              <a:t>1456-ban pedig Nándorfehérvár elfoglalására készült</a:t>
            </a:r>
            <a:r>
              <a:rPr lang="hu-HU" dirty="0"/>
              <a:t>. </a:t>
            </a:r>
            <a:r>
              <a:rPr lang="hu-HU" b="1" dirty="0"/>
              <a:t>1456 július 27-én végül sikerült győzelmet aratni</a:t>
            </a:r>
            <a:r>
              <a:rPr lang="hu-HU" dirty="0"/>
              <a:t> a törökök felett viszont a csata után Hunyadi rövidesen meghalt.</a:t>
            </a:r>
          </a:p>
        </p:txBody>
      </p:sp>
      <p:pic>
        <p:nvPicPr>
          <p:cNvPr id="5" name="Picture 4" descr="A nándorfehérvári diadal (1456) [36.] - Történelmi blog">
            <a:extLst>
              <a:ext uri="{FF2B5EF4-FFF2-40B4-BE49-F238E27FC236}">
                <a16:creationId xmlns:a16="http://schemas.microsoft.com/office/drawing/2014/main" id="{ADE52538-52E1-42FE-8FB6-F8AE13B26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219" y="2072009"/>
            <a:ext cx="6947562" cy="407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A9780D51-E3CB-4B89-9F26-0A6342F09DD1}"/>
              </a:ext>
            </a:extLst>
          </p:cNvPr>
          <p:cNvSpPr txBox="1"/>
          <p:nvPr/>
        </p:nvSpPr>
        <p:spPr>
          <a:xfrm>
            <a:off x="4818086" y="6154260"/>
            <a:ext cx="25558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Nándorfehérvári csata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31308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3F0B4E-AFEC-4A6A-A121-825432089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1406" y="2908015"/>
            <a:ext cx="7969188" cy="1041970"/>
          </a:xfrm>
        </p:spPr>
        <p:txBody>
          <a:bodyPr/>
          <a:lstStyle/>
          <a:p>
            <a:r>
              <a:rPr lang="hu-HU" b="1" i="1" dirty="0"/>
              <a:t>Mátyás király uralkodása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38794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zövegdoboz 10">
            <a:extLst>
              <a:ext uri="{FF2B5EF4-FFF2-40B4-BE49-F238E27FC236}">
                <a16:creationId xmlns:a16="http://schemas.microsoft.com/office/drawing/2014/main" id="{B09C1C29-AF44-41CF-899F-3FA4987CAA2F}"/>
              </a:ext>
            </a:extLst>
          </p:cNvPr>
          <p:cNvSpPr txBox="1"/>
          <p:nvPr/>
        </p:nvSpPr>
        <p:spPr>
          <a:xfrm>
            <a:off x="755660" y="5686458"/>
            <a:ext cx="1759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Hunyadi László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271879"/>
            <a:ext cx="7920000" cy="1502546"/>
          </a:xfrm>
        </p:spPr>
        <p:txBody>
          <a:bodyPr/>
          <a:lstStyle/>
          <a:p>
            <a:r>
              <a:rPr lang="hu-HU" dirty="0"/>
              <a:t>Apjuk halála után 1457-ben </a:t>
            </a:r>
            <a:r>
              <a:rPr lang="hu-HU" b="1" dirty="0"/>
              <a:t>Hunyadi Lászlót kivégezték</a:t>
            </a:r>
            <a:r>
              <a:rPr lang="hu-HU" dirty="0"/>
              <a:t>, testvérét </a:t>
            </a:r>
            <a:r>
              <a:rPr lang="hu-HU" b="1" dirty="0"/>
              <a:t>Hunyadi Mátyást pedig Prágába vitték</a:t>
            </a:r>
            <a:r>
              <a:rPr lang="hu-HU" dirty="0"/>
              <a:t>, azonban V. László hirtelen halálával az ország uralkodó nélkül maradt</a:t>
            </a:r>
            <a:r>
              <a:rPr lang="hu-HU" b="1" dirty="0"/>
              <a:t>. Szilágyi Mihály egy alkuért cserébe kiszabadítja Mátyást</a:t>
            </a:r>
            <a:r>
              <a:rPr lang="hu-HU" dirty="0"/>
              <a:t>, aminek lényege, hogy addig ő lesz a kormányzó, amig Mátyás fel nem nevelkedik. </a:t>
            </a:r>
            <a:r>
              <a:rPr lang="hu-HU" b="1" dirty="0"/>
              <a:t>1458-ban Mátyást</a:t>
            </a:r>
            <a:r>
              <a:rPr lang="hu-HU" dirty="0"/>
              <a:t> közfelkiáltással </a:t>
            </a:r>
            <a:r>
              <a:rPr lang="hu-HU" b="1" dirty="0"/>
              <a:t>királlyá választották</a:t>
            </a:r>
            <a:r>
              <a:rPr lang="hu-HU" dirty="0"/>
              <a:t>, </a:t>
            </a:r>
            <a:r>
              <a:rPr lang="hu-HU" b="1" dirty="0"/>
              <a:t>Szilágyi Mihályt kinevezte a déli végvárrendszer főparancsnokának</a:t>
            </a:r>
            <a:r>
              <a:rPr lang="hu-HU" dirty="0"/>
              <a:t> (eltávolította a budai életből).</a:t>
            </a:r>
          </a:p>
        </p:txBody>
      </p:sp>
      <p:pic>
        <p:nvPicPr>
          <p:cNvPr id="5122" name="Picture 2" descr="Hunyadi László (horvát bán) – Wikipédia">
            <a:extLst>
              <a:ext uri="{FF2B5EF4-FFF2-40B4-BE49-F238E27FC236}">
                <a16:creationId xmlns:a16="http://schemas.microsoft.com/office/drawing/2014/main" id="{E71D5642-DCF7-4F01-A9D6-03A78809F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68" y="1918994"/>
            <a:ext cx="2830631" cy="3773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Mátyás király halála » DJP-blog">
            <a:extLst>
              <a:ext uri="{FF2B5EF4-FFF2-40B4-BE49-F238E27FC236}">
                <a16:creationId xmlns:a16="http://schemas.microsoft.com/office/drawing/2014/main" id="{28EA61C0-F77B-482D-8D2E-852A6FD6F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679" y="2054071"/>
            <a:ext cx="51435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I. Mátyás magyar király – Wikipédia">
            <a:extLst>
              <a:ext uri="{FF2B5EF4-FFF2-40B4-BE49-F238E27FC236}">
                <a16:creationId xmlns:a16="http://schemas.microsoft.com/office/drawing/2014/main" id="{7FC41CCF-AB43-440B-B848-C32C97CB0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363" y="2090776"/>
            <a:ext cx="2629773" cy="3355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DF34E058-35BE-49CD-99EE-9CB97E4A5A1D}"/>
              </a:ext>
            </a:extLst>
          </p:cNvPr>
          <p:cNvSpPr txBox="1"/>
          <p:nvPr/>
        </p:nvSpPr>
        <p:spPr>
          <a:xfrm>
            <a:off x="9637097" y="5491949"/>
            <a:ext cx="1904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Hunyadi Mátyás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DFBD0A62-EA2A-4CEB-AB5B-BC23A250CEF6}"/>
              </a:ext>
            </a:extLst>
          </p:cNvPr>
          <p:cNvSpPr txBox="1"/>
          <p:nvPr/>
        </p:nvSpPr>
        <p:spPr>
          <a:xfrm>
            <a:off x="5240894" y="5483071"/>
            <a:ext cx="1754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Mátyás trónon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251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503" y="1013163"/>
            <a:ext cx="7920000" cy="1209583"/>
          </a:xfrm>
        </p:spPr>
        <p:txBody>
          <a:bodyPr/>
          <a:lstStyle/>
          <a:p>
            <a:r>
              <a:rPr lang="hu-HU" dirty="0"/>
              <a:t>Első feladata a rendteremtés volt. </a:t>
            </a:r>
            <a:r>
              <a:rPr lang="hu-HU" b="1" dirty="0"/>
              <a:t>Centralista hatalmat gyakorolt</a:t>
            </a:r>
            <a:r>
              <a:rPr lang="hu-HU" dirty="0"/>
              <a:t>, ami azt jelentette, hogy </a:t>
            </a:r>
            <a:r>
              <a:rPr lang="hu-HU" b="1" dirty="0"/>
              <a:t>minden hatalmat a saját kezébe összpontosított</a:t>
            </a:r>
            <a:r>
              <a:rPr lang="hu-HU" dirty="0"/>
              <a:t>. Tett ezt úgy, </a:t>
            </a:r>
            <a:r>
              <a:rPr lang="hu-HU" b="1" dirty="0"/>
              <a:t>megfosztotta címétől a régi nádort és erdélyi vajdát és a főurakat</a:t>
            </a:r>
            <a:r>
              <a:rPr lang="hu-HU" dirty="0"/>
              <a:t> is kizárta a hatalom gyakorlásából. Helyük betöltésével </a:t>
            </a:r>
            <a:r>
              <a:rPr lang="hu-HU" b="1" dirty="0"/>
              <a:t>szakértő hivatalnokokat bízott meg</a:t>
            </a:r>
            <a:r>
              <a:rPr lang="hu-HU" dirty="0"/>
              <a:t>. Felesége </a:t>
            </a:r>
            <a:r>
              <a:rPr lang="hu-HU" b="1" dirty="0"/>
              <a:t>Beatrix hatására Reneszánsz stílusban épített palotát</a:t>
            </a:r>
            <a:r>
              <a:rPr lang="hu-HU" dirty="0"/>
              <a:t> Budán is Visegrádon.</a:t>
            </a:r>
          </a:p>
        </p:txBody>
      </p:sp>
      <p:pic>
        <p:nvPicPr>
          <p:cNvPr id="6146" name="Picture 2" descr="A szegény gazdag menyasszony | Diósgyőri vár">
            <a:extLst>
              <a:ext uri="{FF2B5EF4-FFF2-40B4-BE49-F238E27FC236}">
                <a16:creationId xmlns:a16="http://schemas.microsoft.com/office/drawing/2014/main" id="{12665E63-0AFF-457D-B1D9-B17D2E02B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4766" y="809715"/>
            <a:ext cx="3212261" cy="5238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Mátyás király visegrádi palotája">
            <a:extLst>
              <a:ext uri="{FF2B5EF4-FFF2-40B4-BE49-F238E27FC236}">
                <a16:creationId xmlns:a16="http://schemas.microsoft.com/office/drawing/2014/main" id="{35C9328C-2845-4B40-9667-240799245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73" y="2464202"/>
            <a:ext cx="6826823" cy="3584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8363AA77-01B7-4120-B5F4-5D5F79DE27C7}"/>
              </a:ext>
            </a:extLst>
          </p:cNvPr>
          <p:cNvSpPr txBox="1"/>
          <p:nvPr/>
        </p:nvSpPr>
        <p:spPr>
          <a:xfrm>
            <a:off x="9002895" y="6098166"/>
            <a:ext cx="2016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Aragóniai Beatrix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0D258CC3-8216-4054-B393-D49A6D24AB3D}"/>
              </a:ext>
            </a:extLst>
          </p:cNvPr>
          <p:cNvSpPr txBox="1"/>
          <p:nvPr/>
        </p:nvSpPr>
        <p:spPr>
          <a:xfrm>
            <a:off x="3037707" y="6089685"/>
            <a:ext cx="19013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Visegrádi palota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8170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498260"/>
            <a:ext cx="7920000" cy="1032029"/>
          </a:xfrm>
        </p:spPr>
        <p:txBody>
          <a:bodyPr/>
          <a:lstStyle/>
          <a:p>
            <a:r>
              <a:rPr lang="hu-HU" dirty="0"/>
              <a:t>Gazdasági intézkedése kötött volt </a:t>
            </a:r>
            <a:r>
              <a:rPr lang="hu-HU" b="1" dirty="0"/>
              <a:t>az elavult kapuadó helyett a kéményadó (füstadó)</a:t>
            </a:r>
            <a:r>
              <a:rPr lang="hu-HU" dirty="0"/>
              <a:t> bevezetése, ami ugyan annyiba is került, mint a kapuadó. Ezen kívül a legfontosabb új adó a </a:t>
            </a:r>
            <a:r>
              <a:rPr lang="hu-HU" b="1" dirty="0"/>
              <a:t>rendkívüli hadiadó</a:t>
            </a:r>
            <a:r>
              <a:rPr lang="hu-HU" dirty="0"/>
              <a:t> volt, amit 1 aranyforint volt évente és ezt ugyan úgy háztartásoktól szedte. Az új adóknak köszönhetően kb. </a:t>
            </a:r>
            <a:r>
              <a:rPr lang="hu-HU" b="1" dirty="0"/>
              <a:t>1 millió arany került évente</a:t>
            </a:r>
            <a:r>
              <a:rPr lang="hu-HU" dirty="0"/>
              <a:t> a kincstárba.</a:t>
            </a:r>
          </a:p>
        </p:txBody>
      </p:sp>
      <p:pic>
        <p:nvPicPr>
          <p:cNvPr id="7170" name="Picture 2" descr="Index - Gazdaság - Mátyás, az AAA hitelminősítésű uralkodó">
            <a:extLst>
              <a:ext uri="{FF2B5EF4-FFF2-40B4-BE49-F238E27FC236}">
                <a16:creationId xmlns:a16="http://schemas.microsoft.com/office/drawing/2014/main" id="{29CCC3E8-5650-4A59-BBFC-0041E642D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78" y="1937644"/>
            <a:ext cx="5522385" cy="431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unyadi Mátyás aranyforint ÉH531/r">
            <a:extLst>
              <a:ext uri="{FF2B5EF4-FFF2-40B4-BE49-F238E27FC236}">
                <a16:creationId xmlns:a16="http://schemas.microsoft.com/office/drawing/2014/main" id="{18D3170B-0792-404C-BADE-6311116FA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6352" y="1937644"/>
            <a:ext cx="3565124" cy="3565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1E6E0CCC-BA39-43B9-ACCA-2C17C4313B1C}"/>
              </a:ext>
            </a:extLst>
          </p:cNvPr>
          <p:cNvSpPr txBox="1"/>
          <p:nvPr/>
        </p:nvSpPr>
        <p:spPr>
          <a:xfrm>
            <a:off x="8657856" y="5510013"/>
            <a:ext cx="1402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Aranyforint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92939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3">
            <a:extLst>
              <a:ext uri="{FF2B5EF4-FFF2-40B4-BE49-F238E27FC236}">
                <a16:creationId xmlns:a16="http://schemas.microsoft.com/office/drawing/2014/main" id="{ABC91A7E-AB4D-4BD4-A029-959162C89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36000" y="236706"/>
            <a:ext cx="7920000" cy="1422180"/>
          </a:xfrm>
        </p:spPr>
        <p:txBody>
          <a:bodyPr/>
          <a:lstStyle/>
          <a:p>
            <a:r>
              <a:rPr lang="hu-HU" dirty="0"/>
              <a:t>Az ország védelme érdekében </a:t>
            </a:r>
            <a:r>
              <a:rPr lang="hu-HU" b="1" dirty="0"/>
              <a:t>megalapította a Fekete-sereget</a:t>
            </a:r>
            <a:r>
              <a:rPr lang="hu-HU" dirty="0"/>
              <a:t>, ami egy zsoldoshadsereg volt és románok, magyarok, csehek, lengyelek és németek alkották, talán legismertebb vezére </a:t>
            </a:r>
            <a:r>
              <a:rPr lang="hu-HU" b="1" dirty="0"/>
              <a:t>Kinizsi Pál</a:t>
            </a:r>
            <a:r>
              <a:rPr lang="hu-HU" dirty="0"/>
              <a:t> volt. Ez a sereg </a:t>
            </a:r>
            <a:r>
              <a:rPr lang="hu-HU" b="1" dirty="0"/>
              <a:t>nagyjából 20-25 ezer főt számlált</a:t>
            </a:r>
            <a:r>
              <a:rPr lang="hu-HU" dirty="0"/>
              <a:t> és voltak gyalogos, nehézpáncélos és könnyűlovas egységei is. Mátyásnak célja volt a </a:t>
            </a:r>
            <a:r>
              <a:rPr lang="hu-HU" b="1" dirty="0"/>
              <a:t>német császári cím elnyerése</a:t>
            </a:r>
            <a:r>
              <a:rPr lang="hu-HU" dirty="0"/>
              <a:t> is ezért </a:t>
            </a:r>
            <a:r>
              <a:rPr lang="hu-HU" b="1" dirty="0"/>
              <a:t>1485-ben elfoglalta Bécse</a:t>
            </a:r>
            <a:r>
              <a:rPr lang="hu-HU" dirty="0"/>
              <a:t>t is de a német császári címet végül Habsburg Miksa kapta meg. Ezalatt a déli határon harcban állt a törökökkel is.</a:t>
            </a:r>
          </a:p>
        </p:txBody>
      </p:sp>
      <p:pic>
        <p:nvPicPr>
          <p:cNvPr id="2052" name="Picture 4" descr="Fekete sereg zászlaja | Világzászló Stúdió Zászló rendelés">
            <a:extLst>
              <a:ext uri="{FF2B5EF4-FFF2-40B4-BE49-F238E27FC236}">
                <a16:creationId xmlns:a16="http://schemas.microsoft.com/office/drawing/2014/main" id="{D2449854-7AAC-4EFD-8355-FACDBC20D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578" y="1777731"/>
            <a:ext cx="2998881" cy="149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inizsi Pál – Wikipédia">
            <a:extLst>
              <a:ext uri="{FF2B5EF4-FFF2-40B4-BE49-F238E27FC236}">
                <a16:creationId xmlns:a16="http://schemas.microsoft.com/office/drawing/2014/main" id="{E19D1B19-FB44-4873-B3B0-2B857071C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2" y="117910"/>
            <a:ext cx="1985714" cy="268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diadalmas Mátyás (Mátyás bevonulása Budára) – Magyar Nemzeti Galéria">
            <a:extLst>
              <a:ext uri="{FF2B5EF4-FFF2-40B4-BE49-F238E27FC236}">
                <a16:creationId xmlns:a16="http://schemas.microsoft.com/office/drawing/2014/main" id="{40726B27-34F1-4370-8170-528F28CA0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7" y="3429000"/>
            <a:ext cx="6295008" cy="290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1490. Az I. (Hunyadi) Mátyás uralma alatt álló területek">
            <a:extLst>
              <a:ext uri="{FF2B5EF4-FFF2-40B4-BE49-F238E27FC236}">
                <a16:creationId xmlns:a16="http://schemas.microsoft.com/office/drawing/2014/main" id="{828200ED-0E6C-46A2-82A1-4D57FF205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723" y="1998597"/>
            <a:ext cx="5382621" cy="4516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4863B6EC-1240-4379-B867-F0005594C84E}"/>
              </a:ext>
            </a:extLst>
          </p:cNvPr>
          <p:cNvSpPr txBox="1"/>
          <p:nvPr/>
        </p:nvSpPr>
        <p:spPr>
          <a:xfrm>
            <a:off x="455340" y="2819461"/>
            <a:ext cx="12321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Kinizsi Pál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2D8F0924-7BD0-4532-BFAC-FA151A1D4BC9}"/>
              </a:ext>
            </a:extLst>
          </p:cNvPr>
          <p:cNvSpPr txBox="1"/>
          <p:nvPr/>
        </p:nvSpPr>
        <p:spPr>
          <a:xfrm>
            <a:off x="3948682" y="2283525"/>
            <a:ext cx="2631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Fekete-sereget zászlója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0F45EB1B-E680-4F6D-9997-BC80F4D9837A}"/>
              </a:ext>
            </a:extLst>
          </p:cNvPr>
          <p:cNvSpPr txBox="1"/>
          <p:nvPr/>
        </p:nvSpPr>
        <p:spPr>
          <a:xfrm>
            <a:off x="1796258" y="6315380"/>
            <a:ext cx="30136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Mátyás diadal bevonulása</a:t>
            </a:r>
            <a:endParaRPr lang="hu-HU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1270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523</Words>
  <Application>Microsoft Office PowerPoint</Application>
  <PresentationFormat>Szélesvásznú</PresentationFormat>
  <Paragraphs>21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Office-téma</vt:lpstr>
      <vt:lpstr>Hunyadi János harcai a török ellen.</vt:lpstr>
      <vt:lpstr>PowerPoint-bemutató</vt:lpstr>
      <vt:lpstr>PowerPoint-bemutató</vt:lpstr>
      <vt:lpstr>PowerPoint-bemutató</vt:lpstr>
      <vt:lpstr>Mátyás király uralkodása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user</cp:lastModifiedBy>
  <cp:revision>65</cp:revision>
  <dcterms:created xsi:type="dcterms:W3CDTF">2024-03-06T10:27:03Z</dcterms:created>
  <dcterms:modified xsi:type="dcterms:W3CDTF">2024-03-07T10:33:22Z</dcterms:modified>
</cp:coreProperties>
</file>

<file path=docProps/thumbnail.jpeg>
</file>